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544" y="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4.21\&#1050;&#1088;&#1072;&#1089;&#1086;&#1090;&#1072;%202021%20-3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4.21\&#1050;&#1088;&#1072;&#1089;&#1086;&#1090;&#1072;%202021%20-3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4.21\&#1050;&#1088;&#1072;&#1089;&#1086;&#1090;&#1072;%202021%20-3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4.21\&#1050;&#1088;&#1072;&#1089;&#1086;&#1090;&#1072;%202021%20-3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4.21\&#1050;&#1088;&#1072;&#1089;&#1086;&#1090;&#1072;%202021%20-3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4.21\&#1050;&#1088;&#1072;&#1089;&#1086;&#1090;&#1072;%202021%20-3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4.21\&#1050;&#1088;&#1072;&#1089;&#1086;&#1090;&#1072;%202021%20-3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>
                <a:solidFill>
                  <a:schemeClr val="tx1"/>
                </a:solidFill>
              </a:rPr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54806262563390151"/>
          <c:w val="0.74788670166229221"/>
          <c:h val="0.405090306061849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01.01.2021г.</c:v>
                </c:pt>
                <c:pt idx="1">
                  <c:v>на 01.04.2021г.</c:v>
                </c:pt>
              </c:strCache>
            </c:strRef>
          </c:cat>
          <c:val>
            <c:numRef>
              <c:f>'Осн параметры'!$B$4:$B$5</c:f>
              <c:numCache>
                <c:formatCode>#\ ##0.0</c:formatCode>
                <c:ptCount val="2"/>
                <c:pt idx="0">
                  <c:v>12.8</c:v>
                </c:pt>
                <c:pt idx="1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9D-49C9-908F-6D87537F3C34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01.01.2021г.</c:v>
                </c:pt>
                <c:pt idx="1">
                  <c:v>на 01.04.2021г.</c:v>
                </c:pt>
              </c:strCache>
            </c:strRef>
          </c:cat>
          <c:val>
            <c:numRef>
              <c:f>'Осн параметры'!$C$4:$C$5</c:f>
              <c:numCache>
                <c:formatCode>#\ ##0.0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9D-49C9-908F-6D87537F3C34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параметры'!$A$4:$A$5</c:f>
              <c:strCache>
                <c:ptCount val="2"/>
                <c:pt idx="0">
                  <c:v>на 01.01.2021г.</c:v>
                </c:pt>
                <c:pt idx="1">
                  <c:v>на 01.04.2021г.</c:v>
                </c:pt>
              </c:strCache>
            </c:strRef>
          </c:cat>
          <c:val>
            <c:numRef>
              <c:f>'Осн параметры'!$D$4:$D$5</c:f>
              <c:numCache>
                <c:formatCode>#\ ##0.0</c:formatCode>
                <c:ptCount val="2"/>
                <c:pt idx="0">
                  <c:v>9.1999999999999993</c:v>
                </c:pt>
                <c:pt idx="1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9D-49C9-908F-6D87537F3C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30518288"/>
        <c:axId val="161918792"/>
      </c:barChart>
      <c:catAx>
        <c:axId val="2305182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1918792"/>
        <c:crosses val="autoZero"/>
        <c:auto val="1"/>
        <c:lblAlgn val="ctr"/>
        <c:lblOffset val="100"/>
        <c:noMultiLvlLbl val="0"/>
      </c:catAx>
      <c:valAx>
        <c:axId val="16191879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2305182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4164511624859852E-2"/>
          <c:y val="0.33462068146384072"/>
          <c:w val="0.85283070866141741"/>
          <c:h val="0.203752441263097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>
                <a:solidFill>
                  <a:schemeClr val="tx1"/>
                </a:solidFill>
              </a:rPr>
              <a:t>МУНИЦИПАЛЬНЫЙ ДОЛГ МУНИЦИПАЛЬНОГО ОБРАЗОВАНИЯ НОВОКУБАНСКИЙ РАЙОН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7296575883724711"/>
          <c:y val="0.50290470842410551"/>
          <c:w val="0.68139999563282205"/>
          <c:h val="0.396851278026602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параметры'!$B$8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параметры'!$A$9:$A$10</c:f>
              <c:strCache>
                <c:ptCount val="2"/>
                <c:pt idx="0">
                  <c:v>на 01.01.2021г.</c:v>
                </c:pt>
                <c:pt idx="1">
                  <c:v>на 01.04.2021г.</c:v>
                </c:pt>
              </c:strCache>
            </c:strRef>
          </c:cat>
          <c:val>
            <c:numRef>
              <c:f>'Осн параметры'!$B$9:$B$10</c:f>
              <c:numCache>
                <c:formatCode>#\ ##0.0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D-4E66-836B-CCD01AB6A030}"/>
            </c:ext>
          </c:extLst>
        </c:ser>
        <c:ser>
          <c:idx val="1"/>
          <c:order val="1"/>
          <c:tx>
            <c:strRef>
              <c:f>'Осн параметры'!$C$8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параметры'!$A$9:$A$10</c:f>
              <c:strCache>
                <c:ptCount val="2"/>
                <c:pt idx="0">
                  <c:v>на 01.01.2021г.</c:v>
                </c:pt>
                <c:pt idx="1">
                  <c:v>на 01.04.2021г.</c:v>
                </c:pt>
              </c:strCache>
            </c:strRef>
          </c:cat>
          <c:val>
            <c:numRef>
              <c:f>'Осн параметры'!$C$9:$C$10</c:f>
              <c:numCache>
                <c:formatCode>#\ 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D-4E66-836B-CCD01AB6A0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2114112"/>
        <c:axId val="66752168"/>
      </c:barChart>
      <c:catAx>
        <c:axId val="1621141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66752168"/>
        <c:crosses val="autoZero"/>
        <c:auto val="1"/>
        <c:lblAlgn val="ctr"/>
        <c:lblOffset val="100"/>
        <c:noMultiLvlLbl val="0"/>
      </c:catAx>
      <c:valAx>
        <c:axId val="66752168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62114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412996279330231"/>
          <c:y val="0.31634146561483745"/>
          <c:w val="0.6858699957461476"/>
          <c:h val="0.162695620535627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477144162186853E-2"/>
          <c:y val="7.3446867382568018E-2"/>
          <c:w val="0.9247161407926634"/>
          <c:h val="0.69971468678893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0-4799-8CEB-EF727A2AA681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20-4799-8CEB-EF727A2AA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30510904"/>
        <c:axId val="230010752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20-4799-8CEB-EF727A2AA681}"/>
                </c:ext>
              </c:extLst>
            </c:dLbl>
            <c:dLbl>
              <c:idx val="7"/>
              <c:layout>
                <c:manualLayout>
                  <c:x val="-2.97669032477191E-2"/>
                  <c:y val="-5.0683636805911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20-4799-8CEB-EF727A2AA68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20-4799-8CEB-EF727A2AA681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20-4799-8CEB-EF727A2AA68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920-4799-8CEB-EF727A2AA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011928"/>
        <c:axId val="230012320"/>
      </c:lineChart>
      <c:catAx>
        <c:axId val="230510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0010752"/>
        <c:crosses val="autoZero"/>
        <c:auto val="1"/>
        <c:lblAlgn val="ctr"/>
        <c:lblOffset val="100"/>
        <c:noMultiLvlLbl val="0"/>
      </c:catAx>
      <c:valAx>
        <c:axId val="23001075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30510904"/>
        <c:crosses val="autoZero"/>
        <c:crossBetween val="between"/>
      </c:valAx>
      <c:catAx>
        <c:axId val="230011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0012320"/>
        <c:crosses val="autoZero"/>
        <c:auto val="1"/>
        <c:lblAlgn val="ctr"/>
        <c:lblOffset val="100"/>
        <c:noMultiLvlLbl val="0"/>
      </c:catAx>
      <c:valAx>
        <c:axId val="230012320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3001192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6408334719177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A5-4E9E-A706-CFAA088B78F4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A5-4E9E-A706-CFAA088B7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30013104"/>
        <c:axId val="230013496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4.4412656751239427E-2"/>
                  <c:y val="-3.6984055299272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A5-4E9E-A706-CFAA088B78F4}"/>
                </c:ext>
              </c:extLst>
            </c:dLbl>
            <c:dLbl>
              <c:idx val="9"/>
              <c:layout>
                <c:manualLayout>
                  <c:x val="-6.2981481481481486E-2"/>
                  <c:y val="-4.58773683821978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A5-4E9E-A706-CFAA088B78F4}"/>
                </c:ext>
              </c:extLst>
            </c:dLbl>
            <c:dLbl>
              <c:idx val="11"/>
              <c:layout>
                <c:manualLayout>
                  <c:x val="-6.2981481481481486E-2"/>
                  <c:y val="-4.5877237022517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44444444444444E-2"/>
                      <c:h val="6.17259138233206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BA5-4E9E-A706-CFAA088B78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A5-4E9E-A706-CFAA088B78F4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68708078155E-2"/>
                  <c:y val="3.2540157311098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A5-4E9E-A706-CFAA088B78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конс'!$B$5:$D$5</c:f>
              <c:numCache>
                <c:formatCode>0.0</c:formatCode>
                <c:ptCount val="3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BA5-4E9E-A706-CFAA088B7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013888"/>
        <c:axId val="230014280"/>
      </c:lineChart>
      <c:catAx>
        <c:axId val="23001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0013496"/>
        <c:crosses val="autoZero"/>
        <c:auto val="1"/>
        <c:lblAlgn val="ctr"/>
        <c:lblOffset val="100"/>
        <c:noMultiLvlLbl val="0"/>
      </c:catAx>
      <c:valAx>
        <c:axId val="23001349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30013104"/>
        <c:crosses val="autoZero"/>
        <c:crossBetween val="between"/>
      </c:valAx>
      <c:catAx>
        <c:axId val="230013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0014280"/>
        <c:crosses val="autoZero"/>
        <c:auto val="1"/>
        <c:lblAlgn val="ctr"/>
        <c:lblOffset val="100"/>
        <c:noMultiLvlLbl val="0"/>
      </c:catAx>
      <c:valAx>
        <c:axId val="230014280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3001388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>
                <a:solidFill>
                  <a:schemeClr val="tx1"/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153.79897992384778</c:v>
                </c:pt>
                <c:pt idx="1">
                  <c:v>121.56829723880161</c:v>
                </c:pt>
                <c:pt idx="2">
                  <c:v>116.47208059744787</c:v>
                </c:pt>
                <c:pt idx="3">
                  <c:v>98.119722382844841</c:v>
                </c:pt>
                <c:pt idx="4">
                  <c:v>90.53745273643375</c:v>
                </c:pt>
                <c:pt idx="5">
                  <c:v>111.8924572552194</c:v>
                </c:pt>
                <c:pt idx="6">
                  <c:v>84.402930706448132</c:v>
                </c:pt>
                <c:pt idx="7">
                  <c:v>103.71682168100429</c:v>
                </c:pt>
                <c:pt idx="8">
                  <c:v>95.569367893648433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9-408E-B05D-437FC10174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0015064"/>
        <c:axId val="230015456"/>
      </c:barChart>
      <c:catAx>
        <c:axId val="2300150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30015456"/>
        <c:crosses val="autoZero"/>
        <c:auto val="1"/>
        <c:lblAlgn val="ctr"/>
        <c:lblOffset val="100"/>
        <c:noMultiLvlLbl val="0"/>
      </c:catAx>
      <c:valAx>
        <c:axId val="230015456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230015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>
                <a:solidFill>
                  <a:schemeClr val="tx1"/>
                </a:solidFill>
              </a:rPr>
              <a:t>Структура</a:t>
            </a:r>
            <a:r>
              <a:rPr lang="ru-RU" sz="1400" baseline="0">
                <a:solidFill>
                  <a:schemeClr val="tx1"/>
                </a:solidFill>
              </a:rPr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77433712057392"/>
          <c:y val="0.21291304511256456"/>
          <c:w val="0.37818010998340473"/>
          <c:h val="0.7504232375103370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102.07508011000002</c:v>
                </c:pt>
                <c:pt idx="1">
                  <c:v>49.580637580000008</c:v>
                </c:pt>
                <c:pt idx="2">
                  <c:v>15.029932119999998</c:v>
                </c:pt>
                <c:pt idx="3">
                  <c:v>13.24143233</c:v>
                </c:pt>
                <c:pt idx="4">
                  <c:v>6.4510601200000002</c:v>
                </c:pt>
                <c:pt idx="5">
                  <c:v>191.80298740000001</c:v>
                </c:pt>
                <c:pt idx="6" formatCode="0.0">
                  <c:v>9.7467353800000023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36-456E-B87E-47B25C545E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292223767832322"/>
          <c:y val="0.26476271230547699"/>
          <c:w val="0.37476450797535416"/>
          <c:h val="0.61368824563534063"/>
        </c:manualLayout>
      </c:layout>
      <c:overlay val="0"/>
      <c:txPr>
        <a:bodyPr/>
        <a:lstStyle/>
        <a:p>
          <a:pPr>
            <a:defRPr>
              <a:latin typeface="Calibri" panose="020F0502020204030204" pitchFamily="34" charset="0"/>
              <a:cs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>
                <a:solidFill>
                  <a:schemeClr val="tx1"/>
                </a:solidFill>
              </a:rPr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4928371781969904E-2"/>
          <c:y val="0.19265961790594263"/>
          <c:w val="0.42230290240675294"/>
          <c:h val="0.72760370275294484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77.316149730000006</c:v>
                </c:pt>
                <c:pt idx="1">
                  <c:v>32.242719180000002</c:v>
                </c:pt>
                <c:pt idx="2">
                  <c:v>7.2172320400000007</c:v>
                </c:pt>
                <c:pt idx="3">
                  <c:v>167.69056861000001</c:v>
                </c:pt>
                <c:pt idx="4" formatCode="0.0">
                  <c:v>7.3139074300000004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4-412E-A93E-138C589589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805879049586181"/>
          <c:y val="0.29556796391659335"/>
          <c:w val="0.44801454483203285"/>
          <c:h val="0.5585244119476322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11,5%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2,0%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65,3%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8,1 %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11.511701454775459</c:v>
                </c:pt>
                <c:pt idx="1">
                  <c:v>1.033101412608054</c:v>
                </c:pt>
                <c:pt idx="2">
                  <c:v>2.1083702298123548</c:v>
                </c:pt>
                <c:pt idx="3">
                  <c:v>4.3221589711153277</c:v>
                </c:pt>
                <c:pt idx="4">
                  <c:v>2.0029517183217371</c:v>
                </c:pt>
                <c:pt idx="5">
                  <c:v>0</c:v>
                </c:pt>
                <c:pt idx="6">
                  <c:v>0</c:v>
                </c:pt>
                <c:pt idx="7">
                  <c:v>65.338393421884874</c:v>
                </c:pt>
                <c:pt idx="8">
                  <c:v>8.096141682479443</c:v>
                </c:pt>
                <c:pt idx="9">
                  <c:v>2.1083702298123549E-2</c:v>
                </c:pt>
                <c:pt idx="10">
                  <c:v>5.376344086021505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474,3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345FA-88FF-4256-B5ED-F8142FA5550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27288" y="1336675"/>
            <a:ext cx="27051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02.06.2021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</a:rPr>
              <a:t>2021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64760" cy="3171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2D4D9B3-CAF2-4350-ADE0-A9BF60746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49245"/>
              </p:ext>
            </p:extLst>
          </p:nvPr>
        </p:nvGraphicFramePr>
        <p:xfrm>
          <a:off x="167035" y="1217340"/>
          <a:ext cx="6357601" cy="21763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val="132118510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val="3692189339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225242240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479662273"/>
                    </a:ext>
                  </a:extLst>
                </a:gridCol>
              </a:tblGrid>
              <a:tr h="967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3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0231660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2 448,4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495,4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484655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792,4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196,1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1048957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1 656,0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299,3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74137312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2 593,3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474,3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236934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-144,9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21,1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033383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D5F5211-160C-45B8-BC48-A0DA8EB37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34677"/>
              </p:ext>
            </p:extLst>
          </p:nvPr>
        </p:nvGraphicFramePr>
        <p:xfrm>
          <a:off x="167035" y="3853799"/>
          <a:ext cx="6357601" cy="245423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val="534460829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val="741697384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4180189377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173791909"/>
                    </a:ext>
                  </a:extLst>
                </a:gridCol>
              </a:tblGrid>
              <a:tr h="1090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3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9508897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Доходы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1 942,8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398,4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5536149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465,2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124,0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26,7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244051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1 477,6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274,4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9334722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2 047,7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385,4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1538826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-104,9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-12,4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33908981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207876"/>
              </p:ext>
            </p:extLst>
          </p:nvPr>
        </p:nvGraphicFramePr>
        <p:xfrm>
          <a:off x="26640" y="6261423"/>
          <a:ext cx="3800777" cy="2660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501867"/>
              </p:ext>
            </p:extLst>
          </p:nvPr>
        </p:nvGraphicFramePr>
        <p:xfrm>
          <a:off x="3213463" y="6385437"/>
          <a:ext cx="3617897" cy="2660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консолидированный 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районный бюджет</a:t>
            </a:r>
            <a:endParaRPr lang="ru-RU" sz="1600" b="0" strike="noStrike" spc="-1" dirty="0">
              <a:latin typeface="Arial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70761"/>
              </p:ext>
            </p:extLst>
          </p:nvPr>
        </p:nvGraphicFramePr>
        <p:xfrm>
          <a:off x="26640" y="5197100"/>
          <a:ext cx="6830640" cy="3946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008773"/>
              </p:ext>
            </p:extLst>
          </p:nvPr>
        </p:nvGraphicFramePr>
        <p:xfrm>
          <a:off x="0" y="1053297"/>
          <a:ext cx="6858000" cy="380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12101" y="3916838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490101" y="658875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1AD7F32-3B6C-42E0-8DF2-47E1C730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658200"/>
              </p:ext>
            </p:extLst>
          </p:nvPr>
        </p:nvGraphicFramePr>
        <p:xfrm>
          <a:off x="5490101" y="4218539"/>
          <a:ext cx="965200" cy="169451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223072003"/>
                    </a:ext>
                  </a:extLst>
                </a:gridCol>
              </a:tblGrid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0556098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6911061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64745973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0134081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5070556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57898619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182454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72EB659-FC10-4EC7-8440-36DFF8890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7218"/>
              </p:ext>
            </p:extLst>
          </p:nvPr>
        </p:nvGraphicFramePr>
        <p:xfrm>
          <a:off x="5399813" y="7023130"/>
          <a:ext cx="965200" cy="1536221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1112862322"/>
                    </a:ext>
                  </a:extLst>
                </a:gridCol>
              </a:tblGrid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2669563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609958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9746963"/>
                  </a:ext>
                </a:extLst>
              </a:tr>
              <a:tr h="2969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089494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6024891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032445"/>
              </p:ext>
            </p:extLst>
          </p:nvPr>
        </p:nvGraphicFramePr>
        <p:xfrm>
          <a:off x="26639" y="703441"/>
          <a:ext cx="6830641" cy="2887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295298"/>
              </p:ext>
            </p:extLst>
          </p:nvPr>
        </p:nvGraphicFramePr>
        <p:xfrm>
          <a:off x="-360" y="3484136"/>
          <a:ext cx="5490101" cy="2766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8" name="CustomShape 9"/>
          <p:cNvSpPr/>
          <p:nvPr/>
        </p:nvSpPr>
        <p:spPr>
          <a:xfrm>
            <a:off x="1280520" y="4867520"/>
            <a:ext cx="8071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 dirty="0">
                <a:latin typeface="Arial"/>
              </a:rPr>
              <a:t>387,9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952084"/>
              </p:ext>
            </p:extLst>
          </p:nvPr>
        </p:nvGraphicFramePr>
        <p:xfrm>
          <a:off x="312517" y="6115475"/>
          <a:ext cx="5000264" cy="290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3" name="CustomShape 4"/>
          <p:cNvSpPr/>
          <p:nvPr/>
        </p:nvSpPr>
        <p:spPr>
          <a:xfrm>
            <a:off x="1280520" y="7529726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291,8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2658613278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2021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март 2021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>
                          <a:latin typeface="Times New Roman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2 593,3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408110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январь-март 2021 года муниципальные программы Новокубанского района исполнены в сумме 434,6 млн. руб., что составляет 18,2 %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020253"/>
              </p:ext>
            </p:extLst>
          </p:nvPr>
        </p:nvGraphicFramePr>
        <p:xfrm>
          <a:off x="390293" y="1298881"/>
          <a:ext cx="6206709" cy="6155085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март  2021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5626</TotalTime>
  <Words>631</Words>
  <Application>Microsoft Office PowerPoint</Application>
  <PresentationFormat>Экран (4:3)</PresentationFormat>
  <Paragraphs>256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558</cp:revision>
  <cp:lastPrinted>2020-09-03T14:39:26Z</cp:lastPrinted>
  <dcterms:modified xsi:type="dcterms:W3CDTF">2021-06-02T13:29:25Z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